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797675" cy="992632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42D448C2-F84A-4A35-ADA4-8A2CDA67BB7B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默认节" id="{F9E18BF7-FCAF-4C6A-8EAF-A485CAB51417}">
          <p14:sldIdLst/>
        </p14:section>
        <p14:section name="无标题节" id="{B8FDD20A-4C30-4180-B04B-10DA519F1596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ushi Maharshi" initials="A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6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72C24-41DD-4BB9-9F4A-5BEA5C29E1BB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8B040-F4B1-4F35-BD3E-C67B5D62C31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207"/>
            <a:ext cx="12192000" cy="68580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718458" y="4506686"/>
            <a:ext cx="6244047" cy="0"/>
          </a:xfrm>
          <a:prstGeom prst="line">
            <a:avLst/>
          </a:prstGeom>
          <a:ln w="38100">
            <a:solidFill>
              <a:srgbClr val="3FA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719138" y="1838325"/>
            <a:ext cx="7434262" cy="18389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42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69880"/>
            <a:ext cx="4144711" cy="60636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69880"/>
            <a:ext cx="4144711" cy="6063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69881"/>
            <a:ext cx="4144711" cy="6077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69880"/>
            <a:ext cx="4144711" cy="6077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42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69880"/>
            <a:ext cx="4144711" cy="6063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69880"/>
            <a:ext cx="4144711" cy="6063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69881"/>
            <a:ext cx="4144711" cy="6077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69880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50216"/>
            <a:ext cx="4144711" cy="6063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50216"/>
            <a:ext cx="4144711" cy="606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50217"/>
            <a:ext cx="4144711" cy="6077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50216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33"/>
            <a:ext cx="12192000" cy="685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40376"/>
            <a:ext cx="4144711" cy="6063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40376"/>
            <a:ext cx="4144711" cy="6063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40377"/>
            <a:ext cx="4144711" cy="6077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40376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162"/>
            <a:ext cx="12192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01047"/>
            <a:ext cx="4144711" cy="60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01047"/>
            <a:ext cx="4144711" cy="6063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01048"/>
            <a:ext cx="4144711" cy="6077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01047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323"/>
            <a:ext cx="12192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151886"/>
            <a:ext cx="4144711" cy="6063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151886"/>
            <a:ext cx="4144711" cy="60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151887"/>
            <a:ext cx="4144711" cy="6077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151886"/>
            <a:ext cx="4144711" cy="60779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32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60041"/>
            <a:ext cx="4144711" cy="6063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60041"/>
            <a:ext cx="4144711" cy="606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60042"/>
            <a:ext cx="4144711" cy="6077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60041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31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8052991" y="6240378"/>
            <a:ext cx="4144711" cy="6063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58" r="66005"/>
          <a:stretch>
            <a:fillRect/>
          </a:stretch>
        </p:blipFill>
        <p:spPr>
          <a:xfrm>
            <a:off x="5700046" y="6240378"/>
            <a:ext cx="4144711" cy="606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7" r="66005"/>
          <a:stretch>
            <a:fillRect/>
          </a:stretch>
        </p:blipFill>
        <p:spPr>
          <a:xfrm>
            <a:off x="2981054" y="6240379"/>
            <a:ext cx="4144711" cy="6077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8" r="66005"/>
          <a:stretch>
            <a:fillRect/>
          </a:stretch>
        </p:blipFill>
        <p:spPr>
          <a:xfrm>
            <a:off x="1" y="6240378"/>
            <a:ext cx="4144711" cy="607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tags" Target="../tags/tag4.xml"/><Relationship Id="rId4" Type="http://schemas.openxmlformats.org/officeDocument/2006/relationships/image" Target="../media/image5.png"/><Relationship Id="rId3" Type="http://schemas.openxmlformats.org/officeDocument/2006/relationships/tags" Target="../tags/tag3.xml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68" y="1590679"/>
            <a:ext cx="7100950" cy="1890276"/>
          </a:xfrm>
        </p:spPr>
        <p:txBody>
          <a:bodyPr>
            <a:normAutofit/>
          </a:bodyPr>
          <a:lstStyle/>
          <a:p>
            <a:r>
              <a:rPr lang="zh-CN" altLang="en-US" dirty="0"/>
              <a:t>题解</a:t>
            </a:r>
            <a:endParaRPr lang="zh-CN" alt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03118" y="4620347"/>
            <a:ext cx="6425045" cy="720580"/>
          </a:xfrm>
        </p:spPr>
        <p:txBody>
          <a:bodyPr>
            <a:normAutofit fontScale="70000"/>
          </a:bodyPr>
          <a:lstStyle/>
          <a:p>
            <a:r>
              <a:rPr lang="en-US" dirty="0"/>
              <a:t>by——201203040426 </a:t>
            </a:r>
            <a:r>
              <a:rPr lang="zh-CN" altLang="en-US" dirty="0"/>
              <a:t>王正一</a:t>
            </a:r>
            <a:endParaRPr lang="zh-CN" altLang="en-US" dirty="0"/>
          </a:p>
          <a:p>
            <a:r>
              <a:rPr lang="zh-CN" altLang="en-US" dirty="0"/>
              <a:t>鸣谢：</a:t>
            </a:r>
            <a:r>
              <a:rPr lang="en-US" altLang="zh-CN" dirty="0"/>
              <a:t>NIIT</a:t>
            </a:r>
            <a:endParaRPr lang="en-US" altLang="zh-C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困难题：</a:t>
            </a:r>
            <a:r>
              <a:rPr lang="en-US" altLang="zh-CN">
                <a:sym typeface="+mn-ea"/>
              </a:rPr>
              <a:t>GUET-01 最左边的朋友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baseline="30000">
                <a:latin typeface="Arial" panose="020B0604020202020204" pitchFamily="34" charset="0"/>
              </a:rPr>
              <a:t>附一个</a:t>
            </a:r>
            <a:r>
              <a:rPr lang="zh-CN" altLang="en-US" baseline="30000">
                <a:latin typeface="Arial" panose="020B0604020202020204" pitchFamily="34" charset="0"/>
              </a:rPr>
              <a:t>证明：</a:t>
            </a:r>
            <a:endParaRPr lang="zh-CN" altLang="en-US" baseline="30000">
              <a:latin typeface="Arial" panose="020B0604020202020204" pitchFamily="34" charset="0"/>
            </a:endParaRPr>
          </a:p>
          <a:p>
            <a:pPr fontAlgn="auto">
              <a:lnSpc>
                <a:spcPct val="130000"/>
              </a:lnSpc>
            </a:pPr>
            <a:endParaRPr lang="zh-CN" altLang="en-US" baseline="3000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01900" y="2193925"/>
            <a:ext cx="5419090" cy="36150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6492" y="3815366"/>
            <a:ext cx="7886700" cy="840230"/>
          </a:xfrm>
        </p:spPr>
        <p:txBody>
          <a:bodyPr/>
          <a:lstStyle/>
          <a:p>
            <a:r>
              <a:rPr lang="en-US" altLang="zh-CN"/>
              <a:t>by ——</a:t>
            </a:r>
            <a:r>
              <a:rPr lang="zh-CN" altLang="en-US"/>
              <a:t>王正一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  <p:sp>
        <p:nvSpPr>
          <p:cNvPr id="8" name="矩形 7"/>
          <p:cNvSpPr/>
          <p:nvPr/>
        </p:nvSpPr>
        <p:spPr>
          <a:xfrm>
            <a:off x="2036445" y="1991360"/>
            <a:ext cx="7922260" cy="2473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蟹蟹</a:t>
            </a:r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大家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379381"/>
            <a:ext cx="7886700" cy="840230"/>
          </a:xfrm>
        </p:spPr>
        <p:txBody>
          <a:bodyPr/>
          <a:lstStyle/>
          <a:p>
            <a:r>
              <a:rPr lang="zh-CN" altLang="en-US"/>
              <a:t>分析</a:t>
            </a:r>
            <a:r>
              <a:rPr lang="en-US" altLang="zh-CN"/>
              <a:t>1</a:t>
            </a:r>
            <a:r>
              <a:rPr lang="zh-CN" altLang="en-US"/>
              <a:t>：内容以及</a:t>
            </a:r>
            <a:r>
              <a:rPr lang="zh-CN" altLang="en-US"/>
              <a:t>预测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30000"/>
              </a:lnSpc>
            </a:pPr>
            <a:r>
              <a:rPr lang="zh-CN" altLang="en-US"/>
              <a:t>本次题目</a:t>
            </a:r>
            <a:r>
              <a:rPr lang="en-US" altLang="zh-CN"/>
              <a:t> </a:t>
            </a:r>
            <a:r>
              <a:rPr lang="zh-CN" altLang="en-US"/>
              <a:t>主要考察了数学以及</a:t>
            </a:r>
            <a:r>
              <a:rPr lang="zh-CN" altLang="en-US"/>
              <a:t>数论。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预计冠军</a:t>
            </a:r>
            <a:r>
              <a:rPr lang="en-US" altLang="zh-CN"/>
              <a:t>4</a:t>
            </a:r>
            <a:r>
              <a:rPr lang="zh-CN" altLang="en-US"/>
              <a:t>题</a:t>
            </a:r>
            <a:endParaRPr lang="zh-CN" altLang="en-US"/>
          </a:p>
          <a:p>
            <a:pPr fontAlgn="auto">
              <a:lnSpc>
                <a:spcPct val="130000"/>
              </a:lnSpc>
            </a:pP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说明：后面题解内容涉及到数学公式，均用截图代替，因为</a:t>
            </a:r>
            <a:r>
              <a:rPr lang="en-US" altLang="zh-CN"/>
              <a:t>PPT</a:t>
            </a:r>
            <a:r>
              <a:rPr lang="zh-CN" altLang="en-US"/>
              <a:t>写</a:t>
            </a:r>
            <a:r>
              <a:rPr lang="zh-CN" altLang="en-US"/>
              <a:t>数学公式不是很方便，感谢</a:t>
            </a:r>
            <a:r>
              <a:rPr lang="zh-CN" altLang="en-US"/>
              <a:t>理解！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/>
              <a:t>分析</a:t>
            </a:r>
            <a:r>
              <a:rPr lang="en-US" altLang="zh-CN"/>
              <a:t>2</a:t>
            </a:r>
            <a:r>
              <a:rPr lang="zh-CN" altLang="en-US"/>
              <a:t>：题目难度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题目</a:t>
            </a:r>
            <a:r>
              <a:rPr lang="zh-CN" altLang="en-US"/>
              <a:t>难度：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签到题：</a:t>
            </a:r>
            <a:r>
              <a:rPr lang="en-US" altLang="zh-CN"/>
              <a:t>GUET-03 </a:t>
            </a:r>
            <a:r>
              <a:rPr lang="zh-CN" altLang="en-US"/>
              <a:t>奇偶位</a:t>
            </a:r>
            <a:r>
              <a:rPr lang="zh-CN" altLang="en-US"/>
              <a:t>互换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简单题：</a:t>
            </a:r>
            <a:r>
              <a:rPr lang="en-US" altLang="zh-CN"/>
              <a:t>GUET-04 </a:t>
            </a:r>
            <a:r>
              <a:rPr lang="zh-CN" altLang="en-US"/>
              <a:t>寻找素数</a:t>
            </a:r>
            <a:r>
              <a:rPr lang="zh-CN" altLang="en-US"/>
              <a:t>对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中等题：</a:t>
            </a:r>
            <a:r>
              <a:rPr lang="en-US" altLang="zh-CN"/>
              <a:t>GUET-02 </a:t>
            </a:r>
            <a:r>
              <a:rPr lang="zh-CN" altLang="en-US"/>
              <a:t>圆桌会议</a:t>
            </a:r>
            <a:r>
              <a:rPr lang="en-US" altLang="zh-CN"/>
              <a:t>  GUET-05 </a:t>
            </a:r>
            <a:r>
              <a:rPr lang="zh-CN" altLang="en-US"/>
              <a:t>找新</a:t>
            </a:r>
            <a:r>
              <a:rPr lang="zh-CN" altLang="en-US"/>
              <a:t>朋友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困难题：</a:t>
            </a:r>
            <a:r>
              <a:rPr lang="en-US" altLang="zh-CN"/>
              <a:t>GUET-01 最左边的朋友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/>
              <a:t>签到题：</a:t>
            </a:r>
            <a:r>
              <a:rPr lang="en-US" altLang="zh-CN">
                <a:sym typeface="+mn-ea"/>
              </a:rPr>
              <a:t>GUET-03 </a:t>
            </a:r>
            <a:r>
              <a:rPr lang="zh-CN" altLang="en-US">
                <a:sym typeface="+mn-ea"/>
              </a:rPr>
              <a:t>奇偶位互换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lstStyle/>
          <a:p>
            <a:pPr fontAlgn="auto">
              <a:lnSpc>
                <a:spcPct val="130000"/>
              </a:lnSpc>
            </a:pPr>
            <a:r>
              <a:rPr lang="zh-CN" altLang="en-US"/>
              <a:t>这个题目的描述其实有些许问题。题目说需要将字符串的奇数位和偶数位</a:t>
            </a:r>
            <a:r>
              <a:rPr lang="zh-CN" altLang="en-US"/>
              <a:t>交换。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其实一开始没想明白，以为答案不固定，因为第</a:t>
            </a:r>
            <a:r>
              <a:rPr lang="en-US" altLang="zh-CN"/>
              <a:t>1</a:t>
            </a:r>
            <a:r>
              <a:rPr lang="zh-CN" altLang="en-US"/>
              <a:t>位和第</a:t>
            </a:r>
            <a:r>
              <a:rPr lang="en-US" altLang="zh-CN"/>
              <a:t>2</a:t>
            </a:r>
            <a:r>
              <a:rPr lang="zh-CN" altLang="en-US"/>
              <a:t>位交换符合题意，第</a:t>
            </a:r>
            <a:r>
              <a:rPr lang="en-US" altLang="zh-CN"/>
              <a:t>1</a:t>
            </a:r>
            <a:r>
              <a:rPr lang="zh-CN" altLang="en-US"/>
              <a:t>位和第</a:t>
            </a:r>
            <a:r>
              <a:rPr lang="en-US" altLang="zh-CN"/>
              <a:t>4</a:t>
            </a:r>
            <a:r>
              <a:rPr lang="zh-CN" altLang="en-US"/>
              <a:t>位交换也符合</a:t>
            </a:r>
            <a:r>
              <a:rPr lang="zh-CN" altLang="en-US"/>
              <a:t>题意。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所以题目描述应该为：交换相邻的奇偶</a:t>
            </a:r>
            <a:r>
              <a:rPr lang="zh-CN" altLang="en-US"/>
              <a:t>位。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分析完题目后题目就很简单了，假设字符串下标从</a:t>
            </a:r>
            <a:r>
              <a:rPr lang="en-US" altLang="zh-CN"/>
              <a:t>1</a:t>
            </a:r>
            <a:r>
              <a:rPr lang="zh-CN" altLang="en-US"/>
              <a:t>开始，奇数位就应该是</a:t>
            </a:r>
            <a:r>
              <a:rPr lang="en-US" altLang="zh-CN"/>
              <a:t>1 3 5 ..... </a:t>
            </a:r>
            <a:r>
              <a:rPr lang="zh-CN" altLang="en-US"/>
              <a:t>偶数位就应该是</a:t>
            </a:r>
            <a:r>
              <a:rPr lang="en-US" altLang="zh-CN"/>
              <a:t>2 4 6.... </a:t>
            </a:r>
            <a:r>
              <a:rPr lang="zh-CN" altLang="en-US"/>
              <a:t>具体的：我们只需要交换</a:t>
            </a:r>
            <a:r>
              <a:rPr lang="en-US" altLang="zh-CN"/>
              <a:t>i</a:t>
            </a:r>
            <a:r>
              <a:rPr lang="zh-CN" altLang="en-US"/>
              <a:t>和</a:t>
            </a:r>
            <a:r>
              <a:rPr lang="en-US" altLang="zh-CN"/>
              <a:t>i+1</a:t>
            </a:r>
            <a:r>
              <a:rPr lang="zh-CN" altLang="en-US"/>
              <a:t>的位置即可，并且从</a:t>
            </a:r>
            <a:r>
              <a:rPr lang="en-US" altLang="zh-CN"/>
              <a:t>1</a:t>
            </a:r>
            <a:r>
              <a:rPr lang="zh-CN" altLang="en-US"/>
              <a:t>跳到</a:t>
            </a:r>
            <a:r>
              <a:rPr lang="en-US" altLang="zh-CN"/>
              <a:t>3</a:t>
            </a:r>
            <a:r>
              <a:rPr lang="zh-CN" altLang="en-US"/>
              <a:t>每次</a:t>
            </a:r>
            <a:r>
              <a:rPr lang="en-US" altLang="zh-CN"/>
              <a:t>i+=2</a:t>
            </a:r>
            <a:r>
              <a:rPr lang="zh-CN" altLang="en-US"/>
              <a:t>即可。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时间复杂度</a:t>
            </a:r>
            <a:r>
              <a:rPr lang="en-US" altLang="zh-CN"/>
              <a:t>O(n)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简单题：</a:t>
            </a:r>
            <a:r>
              <a:rPr lang="en-US" altLang="zh-CN">
                <a:sym typeface="+mn-ea"/>
              </a:rPr>
              <a:t>GUET-04 </a:t>
            </a:r>
            <a:r>
              <a:rPr lang="zh-CN" altLang="en-US">
                <a:sym typeface="+mn-ea"/>
              </a:rPr>
              <a:t>寻找素数对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000"/>
          </a:bodyPr>
          <a:lstStyle/>
          <a:p>
            <a:pPr fontAlgn="auto">
              <a:lnSpc>
                <a:spcPct val="130000"/>
              </a:lnSpc>
            </a:pPr>
            <a:r>
              <a:rPr lang="zh-CN" altLang="en-US"/>
              <a:t>这是本次第二简单的题目：题目就是说给定一个偶数</a:t>
            </a:r>
            <a:r>
              <a:rPr lang="en-US" altLang="zh-CN"/>
              <a:t>m</a:t>
            </a:r>
            <a:r>
              <a:rPr lang="zh-CN" altLang="en-US"/>
              <a:t>，找到一对素数</a:t>
            </a:r>
            <a:r>
              <a:rPr lang="en-US" altLang="zh-CN"/>
              <a:t>a,b</a:t>
            </a:r>
            <a:r>
              <a:rPr lang="zh-CN" altLang="en-US"/>
              <a:t>。使得</a:t>
            </a:r>
            <a:r>
              <a:rPr lang="en-US" altLang="zh-CN"/>
              <a:t>a+b=m</a:t>
            </a:r>
            <a:r>
              <a:rPr lang="zh-CN" altLang="en-US"/>
              <a:t>即可，还要使得</a:t>
            </a:r>
            <a:r>
              <a:rPr lang="en-US" altLang="zh-CN"/>
              <a:t>|b-a|</a:t>
            </a:r>
            <a:r>
              <a:rPr lang="zh-CN" altLang="en-US"/>
              <a:t>最小。注意这里</a:t>
            </a:r>
            <a:r>
              <a:rPr lang="en-US" altLang="zh-CN"/>
              <a:t>a</a:t>
            </a:r>
            <a:r>
              <a:rPr lang="zh-CN" altLang="en-US"/>
              <a:t>可以等于</a:t>
            </a:r>
            <a:r>
              <a:rPr lang="en-US" altLang="zh-CN"/>
              <a:t>b</a:t>
            </a:r>
            <a:r>
              <a:rPr lang="zh-CN" altLang="en-US"/>
              <a:t>，比如</a:t>
            </a:r>
            <a:r>
              <a:rPr lang="en-US" altLang="zh-CN"/>
              <a:t>6=3+3,</a:t>
            </a:r>
            <a:r>
              <a:rPr lang="zh-CN" altLang="en-US"/>
              <a:t>其他的凑不出来</a:t>
            </a:r>
            <a:r>
              <a:rPr lang="en-US" altLang="zh-CN"/>
              <a:t>6</a:t>
            </a:r>
            <a:r>
              <a:rPr lang="zh-CN" altLang="en-US"/>
              <a:t>，题目也没说凑不出的情况，所以应该是可以取</a:t>
            </a:r>
            <a:r>
              <a:rPr lang="zh-CN" altLang="en-US"/>
              <a:t>相等。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两种</a:t>
            </a:r>
            <a:r>
              <a:rPr lang="zh-CN" altLang="en-US"/>
              <a:t>思路：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第一种：我们预处理出来所有的质数，我们知道</a:t>
            </a:r>
            <a:r>
              <a:rPr lang="en-US" altLang="zh-CN"/>
              <a:t>a</a:t>
            </a:r>
            <a:r>
              <a:rPr lang="zh-CN" altLang="en-US"/>
              <a:t>和</a:t>
            </a:r>
            <a:r>
              <a:rPr lang="en-US" altLang="zh-CN"/>
              <a:t>b</a:t>
            </a:r>
            <a:r>
              <a:rPr lang="zh-CN" altLang="en-US"/>
              <a:t>一定都是小于</a:t>
            </a:r>
            <a:r>
              <a:rPr lang="en-US" altLang="zh-CN"/>
              <a:t>m</a:t>
            </a:r>
            <a:r>
              <a:rPr lang="zh-CN" altLang="en-US"/>
              <a:t>的。所以我们先找到所有的质数存到一个数组里，然后暴力的选两个质数，看一下他们和是不是</a:t>
            </a:r>
            <a:r>
              <a:rPr lang="en-US" altLang="zh-CN"/>
              <a:t>m</a:t>
            </a:r>
            <a:r>
              <a:rPr lang="zh-CN" altLang="en-US"/>
              <a:t>即可，至于判断最小，可以把每一个合法方案的</a:t>
            </a:r>
            <a:r>
              <a:rPr lang="en-US" altLang="zh-CN"/>
              <a:t>|b-a|</a:t>
            </a:r>
            <a:r>
              <a:rPr lang="zh-CN" altLang="en-US"/>
              <a:t>算出来，找一个最小的</a:t>
            </a:r>
            <a:r>
              <a:rPr lang="zh-CN" altLang="en-US"/>
              <a:t>就行。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时间复杂度</a:t>
            </a:r>
            <a:r>
              <a:rPr lang="en-US" altLang="zh-CN"/>
              <a:t>O(n</a:t>
            </a:r>
            <a:r>
              <a:rPr lang="en-US" altLang="zh-CN" baseline="30000"/>
              <a:t>2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简单题：</a:t>
            </a:r>
            <a:r>
              <a:rPr lang="en-US" altLang="zh-CN">
                <a:sym typeface="+mn-ea"/>
              </a:rPr>
              <a:t>GUET-04 </a:t>
            </a:r>
            <a:r>
              <a:rPr lang="zh-CN" altLang="en-US">
                <a:sym typeface="+mn-ea"/>
              </a:rPr>
              <a:t>寻找素数对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lstStyle/>
          <a:p>
            <a:pPr fontAlgn="auto">
              <a:lnSpc>
                <a:spcPct val="130000"/>
              </a:lnSpc>
            </a:pPr>
            <a:r>
              <a:rPr lang="zh-CN" altLang="en-US">
                <a:sym typeface="+mn-ea"/>
              </a:rPr>
              <a:t>这是本次第二简单的题目：题目就是说给定一个偶数</a:t>
            </a:r>
            <a:r>
              <a:rPr lang="en-US" altLang="zh-CN">
                <a:sym typeface="+mn-ea"/>
              </a:rPr>
              <a:t>m</a:t>
            </a:r>
            <a:r>
              <a:rPr lang="zh-CN" altLang="en-US">
                <a:sym typeface="+mn-ea"/>
              </a:rPr>
              <a:t>，找到一对素数</a:t>
            </a:r>
            <a:r>
              <a:rPr lang="en-US" altLang="zh-CN">
                <a:sym typeface="+mn-ea"/>
              </a:rPr>
              <a:t>a,b</a:t>
            </a:r>
            <a:r>
              <a:rPr lang="zh-CN" altLang="en-US">
                <a:sym typeface="+mn-ea"/>
              </a:rPr>
              <a:t>。使得</a:t>
            </a:r>
            <a:r>
              <a:rPr lang="en-US" altLang="zh-CN">
                <a:sym typeface="+mn-ea"/>
              </a:rPr>
              <a:t>a+b=m</a:t>
            </a:r>
            <a:r>
              <a:rPr lang="zh-CN" altLang="en-US">
                <a:sym typeface="+mn-ea"/>
              </a:rPr>
              <a:t>即可，还要使得</a:t>
            </a:r>
            <a:r>
              <a:rPr lang="en-US" altLang="zh-CN">
                <a:sym typeface="+mn-ea"/>
              </a:rPr>
              <a:t>|b-a|</a:t>
            </a:r>
            <a:r>
              <a:rPr lang="zh-CN" altLang="en-US">
                <a:sym typeface="+mn-ea"/>
              </a:rPr>
              <a:t>最小。注意这里</a:t>
            </a:r>
            <a:r>
              <a:rPr lang="en-US" altLang="zh-CN">
                <a:sym typeface="+mn-ea"/>
              </a:rPr>
              <a:t>a</a:t>
            </a:r>
            <a:r>
              <a:rPr lang="zh-CN" altLang="en-US">
                <a:sym typeface="+mn-ea"/>
              </a:rPr>
              <a:t>可以等于</a:t>
            </a:r>
            <a:r>
              <a:rPr lang="en-US" altLang="zh-CN">
                <a:sym typeface="+mn-ea"/>
              </a:rPr>
              <a:t>b</a:t>
            </a:r>
            <a:r>
              <a:rPr lang="zh-CN" altLang="en-US">
                <a:sym typeface="+mn-ea"/>
              </a:rPr>
              <a:t>，比如</a:t>
            </a:r>
            <a:r>
              <a:rPr lang="en-US" altLang="zh-CN">
                <a:sym typeface="+mn-ea"/>
              </a:rPr>
              <a:t>6=3+3,</a:t>
            </a:r>
            <a:r>
              <a:rPr lang="zh-CN" altLang="en-US">
                <a:sym typeface="+mn-ea"/>
              </a:rPr>
              <a:t>其他的凑不出来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，题目也没说凑不出的情况，所以应该是可以取相等。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两种</a:t>
            </a:r>
            <a:r>
              <a:rPr lang="zh-CN" altLang="en-US"/>
              <a:t>思路：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第二种：我们可以先预处理出来某个数字是不是质数，比如</a:t>
            </a:r>
            <a:r>
              <a:rPr lang="en-US" altLang="zh-CN"/>
              <a:t>st[2]</a:t>
            </a:r>
            <a:r>
              <a:rPr lang="zh-CN" altLang="en-US"/>
              <a:t>就表示</a:t>
            </a:r>
            <a:r>
              <a:rPr lang="en-US" altLang="zh-CN"/>
              <a:t>2</a:t>
            </a:r>
            <a:r>
              <a:rPr lang="zh-CN" altLang="en-US"/>
              <a:t>是不是质数，是质数</a:t>
            </a:r>
            <a:r>
              <a:rPr lang="en-US" altLang="zh-CN"/>
              <a:t>st[2] = true,</a:t>
            </a:r>
            <a:r>
              <a:rPr lang="zh-CN" altLang="en-US"/>
              <a:t>否则</a:t>
            </a:r>
            <a:r>
              <a:rPr lang="en-US" altLang="zh-CN"/>
              <a:t>st[2]=false</a:t>
            </a:r>
            <a:r>
              <a:rPr lang="zh-CN" altLang="en-US"/>
              <a:t>。这个有什么用？我们知道</a:t>
            </a:r>
            <a:r>
              <a:rPr lang="en-US" altLang="zh-CN"/>
              <a:t>a+b=m</a:t>
            </a:r>
            <a:r>
              <a:rPr lang="zh-CN" altLang="en-US"/>
              <a:t>，那么如果</a:t>
            </a:r>
            <a:r>
              <a:rPr lang="en-US" altLang="zh-CN"/>
              <a:t>a</a:t>
            </a:r>
            <a:r>
              <a:rPr lang="zh-CN" altLang="en-US"/>
              <a:t>知道了</a:t>
            </a:r>
            <a:r>
              <a:rPr lang="en-US" altLang="zh-CN"/>
              <a:t>b</a:t>
            </a:r>
            <a:r>
              <a:rPr lang="zh-CN" altLang="en-US"/>
              <a:t>就一定知道了，显然</a:t>
            </a:r>
            <a:r>
              <a:rPr lang="en-US" altLang="zh-CN"/>
              <a:t>b=m-a</a:t>
            </a:r>
            <a:r>
              <a:rPr lang="zh-CN" altLang="en-US"/>
              <a:t>，所有我们没必要去枚举</a:t>
            </a:r>
            <a:r>
              <a:rPr lang="en-US" altLang="zh-CN"/>
              <a:t>a</a:t>
            </a:r>
            <a:r>
              <a:rPr lang="zh-CN" altLang="en-US"/>
              <a:t>和</a:t>
            </a:r>
            <a:r>
              <a:rPr lang="en-US" altLang="zh-CN"/>
              <a:t>b</a:t>
            </a:r>
            <a:r>
              <a:rPr lang="zh-CN" altLang="en-US"/>
              <a:t>，我们只要枚举一个，判断另外一个是不是合法的即可，</a:t>
            </a:r>
            <a:r>
              <a:rPr lang="en-US" altLang="zh-CN"/>
              <a:t>|b-a|</a:t>
            </a:r>
            <a:r>
              <a:rPr lang="zh-CN" altLang="en-US"/>
              <a:t>最小</a:t>
            </a:r>
            <a:r>
              <a:rPr lang="zh-CN" altLang="en-US"/>
              <a:t>同理。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时间复杂度</a:t>
            </a:r>
            <a:r>
              <a:rPr lang="en-US" altLang="zh-CN"/>
              <a:t>O(n)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中等题：</a:t>
            </a:r>
            <a:r>
              <a:rPr lang="en-US" altLang="zh-CN">
                <a:sym typeface="+mn-ea"/>
              </a:rPr>
              <a:t>GUET-02 </a:t>
            </a:r>
            <a:r>
              <a:rPr lang="zh-CN" altLang="en-US">
                <a:sym typeface="+mn-ea"/>
              </a:rPr>
              <a:t>圆桌会议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130000"/>
              </a:lnSpc>
            </a:pPr>
            <a:r>
              <a:rPr lang="zh-CN" altLang="en-US"/>
              <a:t>首先不考虑环，考虑一个序列，由于只能交换相邻，所以需要</a:t>
            </a:r>
            <a:r>
              <a:rPr lang="en-US" altLang="zh-CN"/>
              <a:t>           </a:t>
            </a:r>
            <a:r>
              <a:rPr lang="zh-CN" altLang="en-US"/>
              <a:t>次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例如：1 2 3 4 最后会变成 4 3 2 1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考虑一个环的</a:t>
            </a:r>
            <a:r>
              <a:rPr lang="zh-CN" altLang="en-US"/>
              <a:t>情况，1 2 3 4 最后会变成 1 4 3 2，我们发现我们只是换了1 2和3 4。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1 2 3 4 5最后会变成1 5 4 3 2，发现我们只是换了`4 5 1`和`2 3`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所以我们是把原来序列划分成两个尽量相等的部分，每部分内部交换即可。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  <p:graphicFrame>
        <p:nvGraphicFramePr>
          <p:cNvPr id="16" name="对象 15"/>
          <p:cNvGraphicFramePr/>
          <p:nvPr>
            <p:custDataLst>
              <p:tags r:id="rId1"/>
            </p:custDataLst>
          </p:nvPr>
        </p:nvGraphicFramePr>
        <p:xfrm>
          <a:off x="9714865" y="1905635"/>
          <a:ext cx="732155" cy="499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2" imgW="1416685" imgH="993775" progId="Equation.KSEE3">
                  <p:embed/>
                </p:oleObj>
              </mc:Choice>
              <mc:Fallback>
                <p:oleObj name="" r:id="rId2" imgW="1416685" imgH="993775" progId="Equation.KSEE3">
                  <p:embed/>
                  <p:pic>
                    <p:nvPicPr>
                      <p:cNvPr id="0" name="图片 1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14865" y="1905635"/>
                        <a:ext cx="732155" cy="499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中等题：</a:t>
            </a:r>
            <a:r>
              <a:rPr lang="en-US" altLang="zh-CN">
                <a:sym typeface="+mn-ea"/>
              </a:rPr>
              <a:t>GUET-05 </a:t>
            </a:r>
            <a:r>
              <a:rPr lang="zh-CN" altLang="en-US">
                <a:sym typeface="+mn-ea"/>
              </a:rPr>
              <a:t>找新朋友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fontAlgn="auto">
              <a:lnSpc>
                <a:spcPct val="130000"/>
              </a:lnSpc>
            </a:pPr>
            <a:r>
              <a:rPr lang="zh-CN" altLang="en-US"/>
              <a:t>题目要求找与</a:t>
            </a:r>
            <a:r>
              <a:rPr lang="en-US" altLang="zh-CN"/>
              <a:t>N</a:t>
            </a:r>
            <a:r>
              <a:rPr lang="zh-CN" altLang="en-US"/>
              <a:t>互质的数的个数。欧拉函数</a:t>
            </a:r>
            <a:r>
              <a:rPr lang="zh-CN" altLang="en-US"/>
              <a:t>板子。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欧拉函数表示的就是</a:t>
            </a:r>
            <a:r>
              <a:rPr lang="en-US" altLang="zh-CN"/>
              <a:t>1~N</a:t>
            </a:r>
            <a:r>
              <a:rPr lang="zh-CN" altLang="en-US"/>
              <a:t>之间与</a:t>
            </a:r>
            <a:r>
              <a:rPr lang="en-US" altLang="zh-CN"/>
              <a:t>N</a:t>
            </a:r>
            <a:r>
              <a:rPr lang="zh-CN" altLang="en-US"/>
              <a:t>互质的数的</a:t>
            </a:r>
            <a:r>
              <a:rPr lang="zh-CN" altLang="en-US"/>
              <a:t>个数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在算数基本定理中：</a:t>
            </a:r>
            <a:r>
              <a:rPr lang="zh-CN" altLang="en-US"/>
              <a:t>若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则</a:t>
            </a:r>
            <a:r>
              <a:rPr lang="zh-CN" altLang="en-US"/>
              <a:t>有：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用容斥原理即可</a:t>
            </a:r>
            <a:r>
              <a:rPr lang="zh-CN" altLang="en-US"/>
              <a:t>证明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918075" y="3626485"/>
            <a:ext cx="2355850" cy="5232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22170" y="4250690"/>
            <a:ext cx="7400925" cy="5708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224280" y="3082290"/>
            <a:ext cx="6913245" cy="54419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457" y="420656"/>
            <a:ext cx="7886700" cy="840230"/>
          </a:xfrm>
        </p:spPr>
        <p:txBody>
          <a:bodyPr/>
          <a:lstStyle/>
          <a:p>
            <a:r>
              <a:rPr lang="zh-CN" altLang="en-US">
                <a:sym typeface="+mn-ea"/>
              </a:rPr>
              <a:t>困难题：</a:t>
            </a:r>
            <a:r>
              <a:rPr lang="en-US" altLang="zh-CN">
                <a:sym typeface="+mn-ea"/>
              </a:rPr>
              <a:t>GUET-01 最左边的朋友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/>
              <a:t>题目就是求出n</a:t>
            </a:r>
            <a:r>
              <a:rPr lang="zh-CN" altLang="en-US" baseline="30000"/>
              <a:t>n</a:t>
            </a:r>
            <a:r>
              <a:rPr lang="zh-CN" altLang="en-US"/>
              <a:t>最左边的数字是多少？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zh-CN" altLang="en-US"/>
              <a:t>考虑到数字非常大，并且我们只需要求最左边的第一位，即第一眼就可以想到科学计数法。</a:t>
            </a:r>
            <a:endParaRPr lang="zh-CN" altLang="en-US"/>
          </a:p>
          <a:p>
            <a:pPr fontAlgn="auto">
              <a:lnSpc>
                <a:spcPct val="130000"/>
              </a:lnSpc>
            </a:pPr>
            <a:r>
              <a:rPr lang="en-US" altLang="zh-CN"/>
              <a:t>n</a:t>
            </a:r>
            <a:r>
              <a:rPr lang="en-US" altLang="zh-CN" baseline="30000"/>
              <a:t>n</a:t>
            </a:r>
            <a:r>
              <a:rPr lang="en-US" altLang="zh-CN"/>
              <a:t> = a </a:t>
            </a:r>
            <a:r>
              <a:rPr lang="en-US" altLang="zh-CN">
                <a:latin typeface="Arial" panose="020B0604020202020204" pitchFamily="34" charset="0"/>
              </a:rPr>
              <a:t>× 10</a:t>
            </a:r>
            <a:r>
              <a:rPr lang="en-US" altLang="zh-CN" baseline="30000">
                <a:latin typeface="Arial" panose="020B0604020202020204" pitchFamily="34" charset="0"/>
              </a:rPr>
              <a:t>m</a:t>
            </a:r>
            <a:endParaRPr lang="en-US" altLang="zh-CN" baseline="30000">
              <a:latin typeface="Arial" panose="020B0604020202020204" pitchFamily="34" charset="0"/>
            </a:endParaRPr>
          </a:p>
          <a:p>
            <a:pPr fontAlgn="auto">
              <a:lnSpc>
                <a:spcPct val="130000"/>
              </a:lnSpc>
            </a:pPr>
            <a:endParaRPr lang="en-US" altLang="zh-CN" baseline="30000">
              <a:latin typeface="Arial" panose="020B060402020202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aseline="30000">
                <a:latin typeface="Arial" panose="020B0604020202020204" pitchFamily="34" charset="0"/>
              </a:rPr>
              <a:t>取对数做</a:t>
            </a:r>
            <a:r>
              <a:rPr lang="zh-CN" altLang="en-US" baseline="30000">
                <a:latin typeface="Arial" panose="020B0604020202020204" pitchFamily="34" charset="0"/>
              </a:rPr>
              <a:t>即可。</a:t>
            </a:r>
            <a:endParaRPr lang="zh-CN" altLang="en-US" baseline="3000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AED2-1EB8-45EA-94EE-363F97BA2F78}" type="slidenum">
              <a:rPr lang="en-IN" smtClean="0"/>
            </a:fld>
            <a:endParaRPr lang="en-I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PP_MARK_KEY" val="321dea69-1634-4557-9d69-a8349f7d3fae"/>
  <p:tag name="COMMONDATA" val="eyJoZGlkIjoiYjc0ODViYmRhODg3YzI1N2IxNzgyZDI0OThlMjhkYzgifQ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1414</Words>
  <Application>WPS 演示</Application>
  <PresentationFormat>Widescreen</PresentationFormat>
  <Paragraphs>102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等线 Light</vt:lpstr>
      <vt:lpstr>Calibri Light</vt:lpstr>
      <vt:lpstr>Calibri</vt:lpstr>
      <vt:lpstr>等线</vt:lpstr>
      <vt:lpstr>微软雅黑</vt:lpstr>
      <vt:lpstr>Arial Unicode MS</vt:lpstr>
      <vt:lpstr>Office Theme</vt:lpstr>
      <vt:lpstr>Equation.KSEE3</vt:lpstr>
      <vt:lpstr>题解</vt:lpstr>
      <vt:lpstr>分析1：内容以及预测</vt:lpstr>
      <vt:lpstr>分析2：题目难度</vt:lpstr>
      <vt:lpstr>签到题：GUET-03 奇偶位互换</vt:lpstr>
      <vt:lpstr>简单题：GUET-04 寻找素数对</vt:lpstr>
      <vt:lpstr>简单题：GUET-04 寻找素数对</vt:lpstr>
      <vt:lpstr>中等题：GUET-02 圆桌会议</vt:lpstr>
      <vt:lpstr>中等题：GUET-05 找新朋友</vt:lpstr>
      <vt:lpstr>困难题：GUET-01 最左边的朋友</vt:lpstr>
      <vt:lpstr>困难题：GUET-01 最左边的朋友</vt:lpstr>
      <vt:lpstr>by ——王正一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 Dhuper</dc:creator>
  <cp:lastModifiedBy>淡蓝色的天空</cp:lastModifiedBy>
  <cp:revision>3</cp:revision>
  <cp:lastPrinted>2021-12-07T03:26:00Z</cp:lastPrinted>
  <dcterms:created xsi:type="dcterms:W3CDTF">2022-11-29T05:33:00Z</dcterms:created>
  <dcterms:modified xsi:type="dcterms:W3CDTF">2023-05-16T11:29:19Z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CC939216AC52455F80D3C2C1A13FF316_12</vt:lpwstr>
  </property>
  <property fmtid="{D5CDD505-2E9C-101B-9397-08002B2CF9AE}" pid="3" name="KSOProductBuildVer">
    <vt:lpwstr>2052-11.1.0.14309</vt:lpwstr>
  </property>
</Properties>
</file>